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94" r:id="rId2"/>
    <p:sldId id="346" r:id="rId3"/>
    <p:sldId id="351" r:id="rId4"/>
    <p:sldId id="395" r:id="rId5"/>
  </p:sldIdLst>
  <p:sldSz cx="9144000" cy="6858000" type="screen4x3"/>
  <p:notesSz cx="6854825" cy="97139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4D"/>
    <a:srgbClr val="777777"/>
    <a:srgbClr val="B2B2B2"/>
    <a:srgbClr val="C0C0C0"/>
    <a:srgbClr val="EAEAEA"/>
    <a:srgbClr val="5F5F5F"/>
    <a:srgbClr val="DDDDDD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9824" autoAdjust="0"/>
  </p:normalViewPr>
  <p:slideViewPr>
    <p:cSldViewPr>
      <p:cViewPr>
        <p:scale>
          <a:sx n="90" d="100"/>
          <a:sy n="90" d="100"/>
        </p:scale>
        <p:origin x="-426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50" y="66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093F8E-DB92-4918-9673-A163831D97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A135F7D-D5CB-41D3-9CFF-28C23A0D5609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804885E-FDC7-48C5-84A3-CD5060D516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AF1B12-8526-4BDC-85F9-1936BF9ABCB8}" type="slidenum">
              <a:rPr lang="pt-BR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53496-2793-4947-8D56-86165F9E423B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3A5C4-B07C-4C9C-87F2-51944464D315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53496-2793-4947-8D56-86165F9E423B}" type="slidenum">
              <a:rPr lang="pt-BR" smtClean="0"/>
              <a:pPr/>
              <a:t>4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B47C-9777-4BCB-AB83-C01EA9831724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49EC6-83FD-4CF6-958A-967217C871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6A2CD-5856-4BF6-8A5E-16ED99E48E27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601A-30C9-4831-9FC0-7A9736AEF3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660DE-3D07-49A6-8FED-F73C1AD358C2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C7E26-15F1-409A-A4D5-CB377685DA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E18B-C094-4431-8BF6-AE8D04A438E1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A92D4-DE6C-4F34-993A-6ADCF92AB9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4BC-B931-43DC-879F-8E10784E6421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6DE08-0801-4987-AB79-2881252231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EA688-24CB-489C-96FB-DFAB637B0347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E011C-F054-4C4E-ABEF-41B933F4FE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BF78C-11CA-4071-8F06-6C5B698C9AA8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B3DAF-AD7B-4328-AEE5-321B7BBB4B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62820-3814-4E5B-A7FB-EB4D412A0B6C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95885-8019-4181-A43B-53CD2E025A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1B72-E9AF-43A6-91AD-41E2F26B50A6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BC768-0A69-4AB9-A9F7-51EA57B56A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597B5-20BA-44E3-B55E-04E5DEFABF29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AD4C3-D71E-423B-BC5B-CF5D841D08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0A53-4F1A-4697-9E4D-FC68EBC75717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D7828-EE62-41C0-AB56-0C060DD3FA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3E4F999-CBF1-4A8C-85E1-B6265822BD17}" type="datetime1">
              <a:rPr lang="pt-BR"/>
              <a:pPr>
                <a:defRPr/>
              </a:pPr>
              <a:t>10/5/2010</a:t>
            </a:fld>
            <a:endParaRPr lang="pt-BR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BE2C70-861B-4F63-8BDB-411D11CAAA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079" name="Picture 8" descr="Interna_PPT_Azulmarinh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  <a:ea typeface="ヒラギノ角ゴ Pro W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5605463"/>
            <a:ext cx="6400800" cy="1752600"/>
          </a:xfrm>
        </p:spPr>
        <p:txBody>
          <a:bodyPr/>
          <a:lstStyle/>
          <a:p>
            <a:r>
              <a:rPr lang="pt-BR" sz="1400" i="1" smtClean="0"/>
              <a:t>31 de março de 2010</a:t>
            </a:r>
            <a:endParaRPr lang="en-US" sz="1400" i="1" smtClean="0"/>
          </a:p>
        </p:txBody>
      </p:sp>
      <p:pic>
        <p:nvPicPr>
          <p:cNvPr id="1028" name="Picture 4" descr="T:\Publico\Rapha\cap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-19050"/>
            <a:ext cx="9163050" cy="68770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36563" y="1246188"/>
            <a:ext cx="8207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800" b="1">
                <a:solidFill>
                  <a:srgbClr val="00AE4D"/>
                </a:solidFill>
                <a:cs typeface="Arial" charset="0"/>
              </a:rPr>
              <a:t>O papel da BM&amp;FBOVESPA</a:t>
            </a:r>
            <a:endParaRPr lang="en-US" sz="3000" b="1">
              <a:solidFill>
                <a:srgbClr val="00AE4D"/>
              </a:solidFill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28625" y="1860550"/>
            <a:ext cx="8135938" cy="457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BR" dirty="0">
                <a:cs typeface="Arial" charset="0"/>
              </a:rPr>
              <a:t> Papel público e </a:t>
            </a:r>
            <a:r>
              <a:rPr lang="pt-BR" dirty="0" smtClean="0">
                <a:cs typeface="Arial" charset="0"/>
              </a:rPr>
              <a:t>privado</a:t>
            </a:r>
            <a:endParaRPr lang="pt-BR" dirty="0"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BR" dirty="0">
                <a:cs typeface="Arial" charset="0"/>
              </a:rPr>
              <a:t> Centro de liquidez, formação de preço e transferência de risco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BR" dirty="0">
                <a:cs typeface="Arial" charset="0"/>
              </a:rPr>
              <a:t> Formadora de mercado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BR" dirty="0">
                <a:cs typeface="Arial" charset="0"/>
              </a:rPr>
              <a:t> Referência em Governança, Transparência, Credibilidade e Eficiência Operacional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BR" dirty="0">
                <a:cs typeface="Arial" charset="0"/>
              </a:rPr>
              <a:t> Desenvolvimento, formação e inclusão qualificada de uma nova geração de investidores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BR" dirty="0">
                <a:cs typeface="Arial" charset="0"/>
              </a:rPr>
              <a:t> Conscientização dos variados públicos sobre a importância de poupar, formar patrimônio e investir no longo prazo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pt-BR" dirty="0">
                <a:cs typeface="Arial" charset="0"/>
              </a:rPr>
              <a:t> Maior bolsa da América Latina e a </a:t>
            </a:r>
            <a:r>
              <a:rPr lang="pt-BR" dirty="0" smtClean="0">
                <a:cs typeface="Arial" charset="0"/>
              </a:rPr>
              <a:t>quarta do </a:t>
            </a:r>
            <a:r>
              <a:rPr lang="pt-BR" dirty="0">
                <a:cs typeface="Arial" charset="0"/>
              </a:rPr>
              <a:t>mundo: representa o Brasil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32" y="500042"/>
            <a:ext cx="9144000" cy="6000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714348" y="2652781"/>
            <a:ext cx="371477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Empresas Listadas</a:t>
            </a:r>
            <a:endParaRPr lang="pt-BR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>
            <a:spLocks noChangeArrowheads="1"/>
          </p:cNvSpPr>
          <p:nvPr/>
        </p:nvSpPr>
        <p:spPr bwMode="auto">
          <a:xfrm>
            <a:off x="4714876" y="2652781"/>
            <a:ext cx="3714776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Investidores</a:t>
            </a:r>
            <a:endParaRPr lang="pt-BR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http://voceemalta/media/LogoBMFBOVESPA-G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00042"/>
            <a:ext cx="3645842" cy="1057294"/>
          </a:xfrm>
          <a:prstGeom prst="rect">
            <a:avLst/>
          </a:prstGeom>
          <a:noFill/>
        </p:spPr>
      </p:pic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714348" y="3214686"/>
            <a:ext cx="3714776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Conscientização sobre a importância do </a:t>
            </a:r>
            <a:r>
              <a:rPr lang="pt-B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report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ESG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Estímulo à adoção de modelo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Criação de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rede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Centro para debate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Histórico de indução e boas práticas (Novo Mercado) 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rot="16200000" flipH="1">
            <a:off x="4750595" y="1831244"/>
            <a:ext cx="785818" cy="428628"/>
          </a:xfrm>
          <a:prstGeom prst="straightConnector1">
            <a:avLst/>
          </a:prstGeom>
          <a:ln w="28575">
            <a:solidFill>
              <a:schemeClr val="accent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 rot="5400000">
            <a:off x="3214678" y="1866963"/>
            <a:ext cx="857256" cy="428628"/>
          </a:xfrm>
          <a:prstGeom prst="straightConnector1">
            <a:avLst/>
          </a:prstGeom>
          <a:ln w="28575">
            <a:solidFill>
              <a:schemeClr val="accent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>
            <a:spLocks noChangeArrowheads="1"/>
          </p:cNvSpPr>
          <p:nvPr/>
        </p:nvSpPr>
        <p:spPr bwMode="auto">
          <a:xfrm>
            <a:off x="4714876" y="3214686"/>
            <a:ext cx="3714776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Interlocução com </a:t>
            </a:r>
            <a:r>
              <a:rPr lang="pt-BR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RIs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das empresas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Interlocução com comunidade de investidores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Sensibilização sobre a importância dos fatores ESG nas análises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Ponte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entre o que esta comunidade quer e como as empresas </a:t>
            </a:r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fazem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Conector de seta reta 18"/>
          <p:cNvCxnSpPr/>
          <p:nvPr/>
        </p:nvCxnSpPr>
        <p:spPr>
          <a:xfrm rot="5400000">
            <a:off x="4964909" y="5107793"/>
            <a:ext cx="714380" cy="500066"/>
          </a:xfrm>
          <a:prstGeom prst="straightConnector1">
            <a:avLst/>
          </a:prstGeom>
          <a:ln w="28575">
            <a:solidFill>
              <a:schemeClr val="accent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>
            <a:spLocks noChangeArrowheads="1"/>
          </p:cNvSpPr>
          <p:nvPr/>
        </p:nvSpPr>
        <p:spPr bwMode="auto">
          <a:xfrm>
            <a:off x="285720" y="5857892"/>
            <a:ext cx="857256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i="1" dirty="0" smtClean="0">
                <a:solidFill>
                  <a:srgbClr val="00AE4D"/>
                </a:solidFill>
                <a:latin typeface="Arial" pitchFamily="34" charset="0"/>
                <a:cs typeface="Arial" pitchFamily="34" charset="0"/>
              </a:rPr>
              <a:t>Precisamos criar uma linguagem comum e acertar timing</a:t>
            </a:r>
            <a:endParaRPr lang="pt-BR" sz="1600" b="1" i="1" dirty="0">
              <a:solidFill>
                <a:srgbClr val="00AE4D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Conector de seta reta 27"/>
          <p:cNvCxnSpPr/>
          <p:nvPr/>
        </p:nvCxnSpPr>
        <p:spPr>
          <a:xfrm rot="16200000" flipH="1">
            <a:off x="3107521" y="5107793"/>
            <a:ext cx="714380" cy="500066"/>
          </a:xfrm>
          <a:prstGeom prst="straightConnector1">
            <a:avLst/>
          </a:prstGeom>
          <a:ln w="28575">
            <a:solidFill>
              <a:schemeClr val="accent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50873" y="4572008"/>
            <a:ext cx="8207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pt-BR" sz="2000" b="1" i="1" dirty="0" smtClean="0">
                <a:cs typeface="Arial" charset="0"/>
              </a:rPr>
              <a:t>Edemir Pinto, Diretor Presidente da BM&amp;FBOVESPA</a:t>
            </a:r>
            <a:endParaRPr lang="en-US" sz="2400" b="1" i="1" dirty="0"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42910" y="1928802"/>
            <a:ext cx="7778777" cy="286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i="1" dirty="0" smtClean="0"/>
              <a:t>“Os </a:t>
            </a:r>
            <a:r>
              <a:rPr lang="pt-BR" sz="2400" i="1" dirty="0" err="1" smtClean="0"/>
              <a:t>CEOs</a:t>
            </a:r>
            <a:r>
              <a:rPr lang="pt-BR" sz="2400" i="1" dirty="0" smtClean="0"/>
              <a:t> </a:t>
            </a:r>
            <a:r>
              <a:rPr lang="pt-BR" sz="2400" i="1" dirty="0" smtClean="0"/>
              <a:t>podem reclamar que </a:t>
            </a:r>
            <a:r>
              <a:rPr lang="pt-BR" sz="2400" i="1" dirty="0" smtClean="0"/>
              <a:t>os investidores </a:t>
            </a:r>
            <a:r>
              <a:rPr lang="pt-BR" sz="2400" i="1" dirty="0" smtClean="0"/>
              <a:t>dão pouco valor a suas iniciativas de sustentabilidade, mas é preciso comunicar o que está sendo feito. Quando essas iniciativas não são comunicadas regularmente, os investidores não conseguem incorporar esses temas a seus modelos de </a:t>
            </a:r>
            <a:r>
              <a:rPr lang="pt-BR" sz="2400" i="1" dirty="0" smtClean="0"/>
              <a:t>investimentos.”</a:t>
            </a:r>
            <a:endParaRPr lang="pt-BR" sz="2400" dirty="0" smtClean="0"/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endParaRPr lang="pt-BR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sign padrão">
  <a:themeElements>
    <a:clrScheme name="1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6280</TotalTime>
  <Words>225</Words>
  <Application>Microsoft Office PowerPoint</Application>
  <PresentationFormat>Apresentação na tela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1_Design padrão</vt:lpstr>
      <vt:lpstr>Slide 1</vt:lpstr>
      <vt:lpstr>Slide 2</vt:lpstr>
      <vt:lpstr>Slide 3</vt:lpstr>
      <vt:lpstr>Slide 4</vt:lpstr>
    </vt:vector>
  </TitlesOfParts>
  <Company>Bolsa de Mercadorias &amp; Futuros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Bolsa de Mercadorias &amp; Futuros</dc:creator>
  <cp:lastModifiedBy>BMFBovespa</cp:lastModifiedBy>
  <cp:revision>514</cp:revision>
  <dcterms:created xsi:type="dcterms:W3CDTF">2009-10-03T16:27:04Z</dcterms:created>
  <dcterms:modified xsi:type="dcterms:W3CDTF">2010-05-11T00:51:02Z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361347923</vt:i4>
  </property>
  <property fmtid="{D5CDD505-2E9C-101B-9397-08002B2CF9AE}" pid="3" name="_NewReviewCycle">
    <vt:lpwstr/>
  </property>
  <property fmtid="{D5CDD505-2E9C-101B-9397-08002B2CF9AE}" pid="4" name="_EmailSubject">
    <vt:lpwstr>GRI session at the Ethos Conf</vt:lpwstr>
  </property>
  <property fmtid="{D5CDD505-2E9C-101B-9397-08002B2CF9AE}" pid="5" name="_AuthorEmail">
    <vt:lpwstr>sfavaretto@bvmf.com.br</vt:lpwstr>
  </property>
  <property fmtid="{D5CDD505-2E9C-101B-9397-08002B2CF9AE}" pid="6" name="_AuthorEmailDisplayName">
    <vt:lpwstr>Sonia Aparecida Consiglio Favaretto</vt:lpwstr>
  </property>
</Properties>
</file>