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972"/>
    <a:srgbClr val="6453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8AC52-4E6D-4D2E-92A0-51EDB3F0EF11}" type="datetimeFigureOut">
              <a:rPr lang="es-CL" smtClean="0"/>
              <a:pPr/>
              <a:t>10-05-2010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6ED2C-CED4-4934-A017-1382F80BD148}" type="slidenum">
              <a:rPr lang="es-CL" smtClean="0"/>
              <a:pPr/>
              <a:t>‹#›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0F7D7-0C8D-42B4-9CCB-41A634591F69}" type="datetimeFigureOut">
              <a:rPr lang="es-CL" smtClean="0"/>
              <a:pPr/>
              <a:t>10-05-2010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DDC0B-991F-4D26-B374-FBC5EA3808A4}" type="slidenum">
              <a:rPr lang="es-CL" smtClean="0"/>
              <a:pPr/>
              <a:t>‹#›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DDC0B-991F-4D26-B374-FBC5EA3808A4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B597-152D-46EA-8F9A-5E594D855201}" type="datetimeFigureOut">
              <a:rPr lang="es-CL" smtClean="0"/>
              <a:pPr/>
              <a:t>10-05-2010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71C-077F-43BA-A0D5-5A4486E7940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B597-152D-46EA-8F9A-5E594D855201}" type="datetimeFigureOut">
              <a:rPr lang="es-CL" smtClean="0"/>
              <a:pPr/>
              <a:t>10-05-2010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71C-077F-43BA-A0D5-5A4486E7940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B597-152D-46EA-8F9A-5E594D855201}" type="datetimeFigureOut">
              <a:rPr lang="es-CL" smtClean="0"/>
              <a:pPr/>
              <a:t>10-05-2010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71C-077F-43BA-A0D5-5A4486E7940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71C-077F-43BA-A0D5-5A4486E7940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B597-152D-46EA-8F9A-5E594D855201}" type="datetimeFigureOut">
              <a:rPr lang="es-CL" smtClean="0"/>
              <a:pPr/>
              <a:t>10-05-2010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71C-077F-43BA-A0D5-5A4486E7940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B597-152D-46EA-8F9A-5E594D855201}" type="datetimeFigureOut">
              <a:rPr lang="es-CL" smtClean="0"/>
              <a:pPr/>
              <a:t>10-05-2010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71C-077F-43BA-A0D5-5A4486E7940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B597-152D-46EA-8F9A-5E594D855201}" type="datetimeFigureOut">
              <a:rPr lang="es-CL" smtClean="0"/>
              <a:pPr/>
              <a:t>10-05-2010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71C-077F-43BA-A0D5-5A4486E7940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B597-152D-46EA-8F9A-5E594D855201}" type="datetimeFigureOut">
              <a:rPr lang="es-CL" smtClean="0"/>
              <a:pPr/>
              <a:t>10-05-2010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71C-077F-43BA-A0D5-5A4486E7940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B597-152D-46EA-8F9A-5E594D855201}" type="datetimeFigureOut">
              <a:rPr lang="es-CL" smtClean="0"/>
              <a:pPr/>
              <a:t>10-05-2010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71C-077F-43BA-A0D5-5A4486E7940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B597-152D-46EA-8F9A-5E594D855201}" type="datetimeFigureOut">
              <a:rPr lang="es-CL" smtClean="0"/>
              <a:pPr/>
              <a:t>10-05-2010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71C-077F-43BA-A0D5-5A4486E7940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B597-152D-46EA-8F9A-5E594D855201}" type="datetimeFigureOut">
              <a:rPr lang="es-CL" smtClean="0"/>
              <a:pPr/>
              <a:t>10-05-2010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71C-077F-43BA-A0D5-5A4486E7940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9B597-152D-46EA-8F9A-5E594D855201}" type="datetimeFigureOut">
              <a:rPr lang="es-CL" smtClean="0"/>
              <a:pPr/>
              <a:t>10-05-2010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C71C-077F-43BA-A0D5-5A4486E79400}" type="slidenum">
              <a:rPr lang="es-CL" smtClean="0"/>
              <a:pPr/>
              <a:t>‹#›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mailto:luis.perera@cl.pwc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2255843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200" b="1" dirty="0" smtClean="0">
                <a:solidFill>
                  <a:srgbClr val="002060"/>
                </a:solidFill>
              </a:rPr>
              <a:t>Integration </a:t>
            </a:r>
            <a:r>
              <a:rPr lang="en-US" sz="2200" b="1" dirty="0">
                <a:solidFill>
                  <a:srgbClr val="002060"/>
                </a:solidFill>
              </a:rPr>
              <a:t>of financial and non-financial reporting: </a:t>
            </a:r>
            <a:r>
              <a:rPr lang="en-US" sz="2200" b="1" dirty="0" smtClean="0">
                <a:solidFill>
                  <a:srgbClr val="002060"/>
                </a:solidFill>
              </a:rPr>
              <a:t/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Overview </a:t>
            </a:r>
            <a:r>
              <a:rPr lang="en-US" sz="2200" b="1" dirty="0">
                <a:solidFill>
                  <a:srgbClr val="002060"/>
                </a:solidFill>
              </a:rPr>
              <a:t>and challenges in Latin </a:t>
            </a:r>
            <a:r>
              <a:rPr lang="en-US" sz="2200" b="1" dirty="0" smtClean="0">
                <a:solidFill>
                  <a:srgbClr val="002060"/>
                </a:solidFill>
              </a:rPr>
              <a:t>America</a:t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/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Luis R. </a:t>
            </a:r>
            <a:r>
              <a:rPr lang="en-US" sz="2200" b="1" dirty="0" err="1" smtClean="0">
                <a:solidFill>
                  <a:srgbClr val="002060"/>
                </a:solidFill>
              </a:rPr>
              <a:t>Perera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Aldama</a:t>
            </a:r>
            <a:r>
              <a:rPr lang="en-US" sz="2200" b="1" dirty="0" smtClean="0">
                <a:solidFill>
                  <a:srgbClr val="002060"/>
                </a:solidFill>
              </a:rPr>
              <a:t/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PricewaterhouseCoopers Chile </a:t>
            </a:r>
            <a:r>
              <a:rPr lang="en-US" dirty="0"/>
              <a:t/>
            </a:r>
            <a:br>
              <a:rPr lang="en-US" dirty="0"/>
            </a:br>
            <a:endParaRPr lang="es-C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607278" cy="185092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3A4972"/>
                </a:solidFill>
              </a:rPr>
              <a:t>"Non-financial reports: how to move forward in Latin America"</a:t>
            </a:r>
          </a:p>
          <a:p>
            <a:r>
              <a:rPr lang="es-CL" dirty="0">
                <a:solidFill>
                  <a:srgbClr val="3A4972"/>
                </a:solidFill>
              </a:rPr>
              <a:t>2010 </a:t>
            </a:r>
            <a:r>
              <a:rPr lang="es-CL" dirty="0" err="1">
                <a:solidFill>
                  <a:srgbClr val="3A4972"/>
                </a:solidFill>
              </a:rPr>
              <a:t>Ethos</a:t>
            </a:r>
            <a:r>
              <a:rPr lang="es-CL" dirty="0">
                <a:solidFill>
                  <a:srgbClr val="3A4972"/>
                </a:solidFill>
              </a:rPr>
              <a:t> International </a:t>
            </a:r>
            <a:r>
              <a:rPr lang="es-CL" dirty="0" err="1">
                <a:solidFill>
                  <a:srgbClr val="3A4972"/>
                </a:solidFill>
              </a:rPr>
              <a:t>Conference</a:t>
            </a:r>
            <a:r>
              <a:rPr lang="es-CL" dirty="0" smtClean="0">
                <a:solidFill>
                  <a:srgbClr val="3A4972"/>
                </a:solidFill>
              </a:rPr>
              <a:t>.</a:t>
            </a:r>
          </a:p>
          <a:p>
            <a:r>
              <a:rPr lang="es-CL" dirty="0" smtClean="0">
                <a:solidFill>
                  <a:srgbClr val="3A4972"/>
                </a:solidFill>
              </a:rPr>
              <a:t>Sao Paulo, May 12, 2010</a:t>
            </a:r>
            <a:endParaRPr lang="es-CL" dirty="0">
              <a:solidFill>
                <a:srgbClr val="3A4972"/>
              </a:solidFill>
            </a:endParaRPr>
          </a:p>
          <a:p>
            <a:endParaRPr lang="es-CL" dirty="0"/>
          </a:p>
          <a:p>
            <a:endParaRPr lang="es-CL" dirty="0"/>
          </a:p>
        </p:txBody>
      </p:sp>
      <p:pic>
        <p:nvPicPr>
          <p:cNvPr id="8" name="Picture 7" descr="PwCsmall-MENOS 7 cms.wm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1472" y="6286520"/>
            <a:ext cx="2357454" cy="263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3781" y="6072206"/>
            <a:ext cx="3530219" cy="579439"/>
          </a:xfrm>
        </p:spPr>
        <p:txBody>
          <a:bodyPr/>
          <a:lstStyle/>
          <a:p>
            <a:pPr algn="l"/>
            <a:r>
              <a:rPr lang="es-AR" sz="1100" dirty="0" err="1" smtClean="0">
                <a:solidFill>
                  <a:schemeClr val="tx1"/>
                </a:solidFill>
              </a:rPr>
              <a:t>Integration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of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financial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and</a:t>
            </a:r>
            <a:r>
              <a:rPr lang="es-AR" sz="1100" dirty="0" smtClean="0">
                <a:solidFill>
                  <a:schemeClr val="tx1"/>
                </a:solidFill>
              </a:rPr>
              <a:t> non-</a:t>
            </a:r>
            <a:r>
              <a:rPr lang="es-AR" sz="1100" dirty="0" err="1" smtClean="0">
                <a:solidFill>
                  <a:schemeClr val="tx1"/>
                </a:solidFill>
              </a:rPr>
              <a:t>financial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reporting</a:t>
            </a:r>
            <a:r>
              <a:rPr lang="es-AR" sz="1100" dirty="0" smtClean="0">
                <a:solidFill>
                  <a:schemeClr val="tx1"/>
                </a:solidFill>
              </a:rPr>
              <a:t>:  </a:t>
            </a:r>
            <a:r>
              <a:rPr lang="es-AR" sz="1100" dirty="0" err="1" smtClean="0">
                <a:solidFill>
                  <a:schemeClr val="tx1"/>
                </a:solidFill>
              </a:rPr>
              <a:t>Overview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and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challenges</a:t>
            </a:r>
            <a:r>
              <a:rPr lang="es-AR" sz="1100" dirty="0" smtClean="0">
                <a:solidFill>
                  <a:schemeClr val="tx1"/>
                </a:solidFill>
              </a:rPr>
              <a:t> in </a:t>
            </a:r>
            <a:r>
              <a:rPr lang="es-AR" sz="1100" dirty="0" err="1" smtClean="0">
                <a:solidFill>
                  <a:schemeClr val="tx1"/>
                </a:solidFill>
              </a:rPr>
              <a:t>Latin</a:t>
            </a:r>
            <a:r>
              <a:rPr lang="es-AR" sz="1100" dirty="0" smtClean="0">
                <a:solidFill>
                  <a:schemeClr val="tx1"/>
                </a:solidFill>
              </a:rPr>
              <a:t> America</a:t>
            </a:r>
          </a:p>
          <a:p>
            <a:pPr algn="l"/>
            <a:r>
              <a:rPr lang="es-AR" sz="1100" dirty="0" smtClean="0">
                <a:solidFill>
                  <a:schemeClr val="tx1"/>
                </a:solidFill>
              </a:rPr>
              <a:t>Sao Paulo, May 12, 2010</a:t>
            </a:r>
            <a:endParaRPr lang="es-CL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>
                <a:solidFill>
                  <a:srgbClr val="002060"/>
                </a:solidFill>
              </a:rPr>
              <a:t>Where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we</a:t>
            </a:r>
            <a:r>
              <a:rPr lang="es-CL" dirty="0" smtClean="0">
                <a:solidFill>
                  <a:srgbClr val="002060"/>
                </a:solidFill>
              </a:rPr>
              <a:t> are </a:t>
            </a:r>
            <a:br>
              <a:rPr lang="es-CL" dirty="0" smtClean="0">
                <a:solidFill>
                  <a:srgbClr val="002060"/>
                </a:solidFill>
              </a:rPr>
            </a:b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Just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for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few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or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just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before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the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dawn</a:t>
            </a:r>
            <a:r>
              <a:rPr lang="es-CL" dirty="0" smtClean="0">
                <a:solidFill>
                  <a:srgbClr val="002060"/>
                </a:solidFill>
              </a:rPr>
              <a:t> ?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7"/>
            <a:ext cx="8229600" cy="38576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3000" dirty="0" smtClean="0">
                <a:solidFill>
                  <a:srgbClr val="3A4972"/>
                </a:solidFill>
              </a:rPr>
              <a:t>&gt; </a:t>
            </a:r>
            <a:r>
              <a:rPr lang="es-CL" sz="3000" dirty="0" err="1" smtClean="0">
                <a:solidFill>
                  <a:srgbClr val="3A4972"/>
                </a:solidFill>
              </a:rPr>
              <a:t>iECO</a:t>
            </a:r>
            <a:r>
              <a:rPr lang="es-CL" sz="3000" dirty="0" smtClean="0">
                <a:solidFill>
                  <a:srgbClr val="3A4972"/>
                </a:solidFill>
              </a:rPr>
              <a:t>  </a:t>
            </a:r>
            <a:r>
              <a:rPr lang="es-CL" sz="3000" dirty="0" err="1" smtClean="0">
                <a:solidFill>
                  <a:srgbClr val="3A4972"/>
                </a:solidFill>
              </a:rPr>
              <a:t>business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reporting</a:t>
            </a:r>
            <a:endParaRPr lang="es-CL" sz="3000" dirty="0" smtClean="0">
              <a:solidFill>
                <a:srgbClr val="3A4972"/>
              </a:solidFill>
            </a:endParaRPr>
          </a:p>
          <a:p>
            <a:pPr>
              <a:buNone/>
            </a:pPr>
            <a:r>
              <a:rPr lang="es-CL" sz="3000" dirty="0" smtClean="0">
                <a:solidFill>
                  <a:srgbClr val="3A4972"/>
                </a:solidFill>
              </a:rPr>
              <a:t>&gt;</a:t>
            </a:r>
            <a:r>
              <a:rPr lang="es-CL" sz="3000" dirty="0" err="1" smtClean="0">
                <a:solidFill>
                  <a:srgbClr val="3A4972"/>
                </a:solidFill>
              </a:rPr>
              <a:t>Sustainability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information</a:t>
            </a:r>
            <a:r>
              <a:rPr lang="es-CL" sz="3000" dirty="0" smtClean="0">
                <a:solidFill>
                  <a:srgbClr val="3A4972"/>
                </a:solidFill>
              </a:rPr>
              <a:t> and </a:t>
            </a:r>
            <a:r>
              <a:rPr lang="es-CL" sz="3000" dirty="0" err="1" smtClean="0">
                <a:solidFill>
                  <a:srgbClr val="3A4972"/>
                </a:solidFill>
              </a:rPr>
              <a:t>business</a:t>
            </a:r>
            <a:r>
              <a:rPr lang="es-CL" sz="3000" dirty="0" smtClean="0">
                <a:solidFill>
                  <a:srgbClr val="3A4972"/>
                </a:solidFill>
              </a:rPr>
              <a:t> performance: </a:t>
            </a:r>
            <a:r>
              <a:rPr lang="es-CL" sz="3000" dirty="0" err="1" smtClean="0">
                <a:solidFill>
                  <a:srgbClr val="3A4972"/>
                </a:solidFill>
              </a:rPr>
              <a:t>the</a:t>
            </a:r>
            <a:r>
              <a:rPr lang="es-CL" sz="3000" dirty="0" smtClean="0">
                <a:solidFill>
                  <a:srgbClr val="3A4972"/>
                </a:solidFill>
              </a:rPr>
              <a:t> complete </a:t>
            </a:r>
            <a:r>
              <a:rPr lang="es-CL" sz="3000" dirty="0" err="1" smtClean="0">
                <a:solidFill>
                  <a:srgbClr val="3A4972"/>
                </a:solidFill>
              </a:rPr>
              <a:t>picture</a:t>
            </a:r>
            <a:endParaRPr lang="es-CL" sz="3000" dirty="0" smtClean="0">
              <a:solidFill>
                <a:srgbClr val="3A4972"/>
              </a:solidFill>
            </a:endParaRPr>
          </a:p>
          <a:p>
            <a:pPr>
              <a:buNone/>
            </a:pPr>
            <a:r>
              <a:rPr lang="es-CL" sz="3000" dirty="0" smtClean="0">
                <a:solidFill>
                  <a:srgbClr val="3A4972"/>
                </a:solidFill>
              </a:rPr>
              <a:t>&gt; </a:t>
            </a:r>
            <a:r>
              <a:rPr lang="es-CL" sz="3000" dirty="0" err="1" smtClean="0">
                <a:solidFill>
                  <a:srgbClr val="3A4972"/>
                </a:solidFill>
              </a:rPr>
              <a:t>It´s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about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Value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Creation</a:t>
            </a:r>
            <a:r>
              <a:rPr lang="es-CL" sz="3000" dirty="0" smtClean="0">
                <a:solidFill>
                  <a:srgbClr val="3A4972"/>
                </a:solidFill>
              </a:rPr>
              <a:t>, </a:t>
            </a:r>
            <a:r>
              <a:rPr lang="es-CL" sz="3000" dirty="0" err="1" smtClean="0">
                <a:solidFill>
                  <a:srgbClr val="3A4972"/>
                </a:solidFill>
              </a:rPr>
              <a:t>sound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Risk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management</a:t>
            </a:r>
            <a:r>
              <a:rPr lang="es-CL" sz="3000" dirty="0" smtClean="0">
                <a:solidFill>
                  <a:srgbClr val="3A4972"/>
                </a:solidFill>
              </a:rPr>
              <a:t> and </a:t>
            </a:r>
            <a:r>
              <a:rPr lang="es-CL" sz="3000" dirty="0" err="1" smtClean="0">
                <a:solidFill>
                  <a:srgbClr val="3A4972"/>
                </a:solidFill>
              </a:rPr>
              <a:t>core</a:t>
            </a:r>
            <a:r>
              <a:rPr lang="es-CL" sz="3000" dirty="0" smtClean="0">
                <a:solidFill>
                  <a:srgbClr val="3A4972"/>
                </a:solidFill>
              </a:rPr>
              <a:t> material </a:t>
            </a:r>
            <a:r>
              <a:rPr lang="es-CL" sz="3000" dirty="0" err="1" smtClean="0">
                <a:solidFill>
                  <a:srgbClr val="3A4972"/>
                </a:solidFill>
              </a:rPr>
              <a:t>issues</a:t>
            </a:r>
            <a:endParaRPr lang="es-CL" sz="3000" dirty="0" smtClean="0">
              <a:solidFill>
                <a:srgbClr val="3A4972"/>
              </a:solidFill>
            </a:endParaRPr>
          </a:p>
          <a:p>
            <a:pPr>
              <a:buNone/>
            </a:pPr>
            <a:r>
              <a:rPr lang="es-CL" sz="3000" dirty="0" smtClean="0">
                <a:solidFill>
                  <a:srgbClr val="3A4972"/>
                </a:solidFill>
              </a:rPr>
              <a:t>&gt;A </a:t>
            </a:r>
            <a:r>
              <a:rPr lang="es-CL" sz="3000" dirty="0" err="1" smtClean="0">
                <a:solidFill>
                  <a:srgbClr val="3A4972"/>
                </a:solidFill>
              </a:rPr>
              <a:t>reality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that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spreads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globally</a:t>
            </a:r>
            <a:r>
              <a:rPr lang="es-CL" sz="3000" dirty="0" smtClean="0">
                <a:solidFill>
                  <a:srgbClr val="3A4972"/>
                </a:solidFill>
              </a:rPr>
              <a:t>, </a:t>
            </a:r>
            <a:r>
              <a:rPr lang="es-CL" sz="3000" dirty="0" err="1" smtClean="0">
                <a:solidFill>
                  <a:srgbClr val="3A4972"/>
                </a:solidFill>
              </a:rPr>
              <a:t>from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soft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to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hard</a:t>
            </a:r>
            <a:r>
              <a:rPr lang="es-CL" sz="3000" dirty="0" smtClean="0">
                <a:solidFill>
                  <a:srgbClr val="3A4972"/>
                </a:solidFill>
              </a:rPr>
              <a:t> </a:t>
            </a:r>
            <a:r>
              <a:rPr lang="es-CL" sz="3000" dirty="0" err="1" smtClean="0">
                <a:solidFill>
                  <a:srgbClr val="3A4972"/>
                </a:solidFill>
              </a:rPr>
              <a:t>support</a:t>
            </a:r>
            <a:endParaRPr lang="es-CL" sz="3000" dirty="0">
              <a:solidFill>
                <a:srgbClr val="3A4972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3781" y="6072206"/>
            <a:ext cx="3530219" cy="579439"/>
          </a:xfrm>
        </p:spPr>
        <p:txBody>
          <a:bodyPr/>
          <a:lstStyle/>
          <a:p>
            <a:pPr algn="l"/>
            <a:r>
              <a:rPr lang="es-AR" sz="1100" dirty="0" err="1" smtClean="0">
                <a:solidFill>
                  <a:schemeClr val="tx1"/>
                </a:solidFill>
              </a:rPr>
              <a:t>Integration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of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financial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and</a:t>
            </a:r>
            <a:r>
              <a:rPr lang="es-AR" sz="1100" dirty="0" smtClean="0">
                <a:solidFill>
                  <a:schemeClr val="tx1"/>
                </a:solidFill>
              </a:rPr>
              <a:t> non-</a:t>
            </a:r>
            <a:r>
              <a:rPr lang="es-AR" sz="1100" dirty="0" err="1" smtClean="0">
                <a:solidFill>
                  <a:schemeClr val="tx1"/>
                </a:solidFill>
              </a:rPr>
              <a:t>financial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reporting</a:t>
            </a:r>
            <a:r>
              <a:rPr lang="es-AR" sz="1100" dirty="0" smtClean="0">
                <a:solidFill>
                  <a:schemeClr val="tx1"/>
                </a:solidFill>
              </a:rPr>
              <a:t>:  </a:t>
            </a:r>
            <a:r>
              <a:rPr lang="es-AR" sz="1100" dirty="0" err="1" smtClean="0">
                <a:solidFill>
                  <a:schemeClr val="tx1"/>
                </a:solidFill>
              </a:rPr>
              <a:t>Overview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and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challenges</a:t>
            </a:r>
            <a:r>
              <a:rPr lang="es-AR" sz="1100" dirty="0" smtClean="0">
                <a:solidFill>
                  <a:schemeClr val="tx1"/>
                </a:solidFill>
              </a:rPr>
              <a:t> in </a:t>
            </a:r>
            <a:r>
              <a:rPr lang="es-AR" sz="1100" dirty="0" err="1" smtClean="0">
                <a:solidFill>
                  <a:schemeClr val="tx1"/>
                </a:solidFill>
              </a:rPr>
              <a:t>Latin</a:t>
            </a:r>
            <a:r>
              <a:rPr lang="es-AR" sz="1100" dirty="0" smtClean="0">
                <a:solidFill>
                  <a:schemeClr val="tx1"/>
                </a:solidFill>
              </a:rPr>
              <a:t> America</a:t>
            </a:r>
          </a:p>
          <a:p>
            <a:pPr algn="l"/>
            <a:r>
              <a:rPr lang="es-AR" sz="1100" dirty="0" smtClean="0">
                <a:solidFill>
                  <a:schemeClr val="tx1"/>
                </a:solidFill>
              </a:rPr>
              <a:t>Sao Paulo, May 12, 2010</a:t>
            </a:r>
            <a:endParaRPr lang="es-CL" sz="1100" dirty="0">
              <a:solidFill>
                <a:schemeClr val="tx1"/>
              </a:solidFill>
            </a:endParaRPr>
          </a:p>
        </p:txBody>
      </p:sp>
      <p:pic>
        <p:nvPicPr>
          <p:cNvPr id="5" name="Picture 4" descr="PwCsmall-MENOS 7 cms.wm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1472" y="6286520"/>
            <a:ext cx="2357454" cy="263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9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9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9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9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err="1" smtClean="0">
                <a:solidFill>
                  <a:srgbClr val="002060"/>
                </a:solidFill>
              </a:rPr>
              <a:t>Where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we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go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3A4972"/>
                </a:solidFill>
              </a:rPr>
              <a:t>A  </a:t>
            </a:r>
            <a:r>
              <a:rPr lang="es-CL" dirty="0" err="1" smtClean="0">
                <a:solidFill>
                  <a:srgbClr val="3A4972"/>
                </a:solidFill>
              </a:rPr>
              <a:t>growing</a:t>
            </a:r>
            <a:r>
              <a:rPr lang="es-CL" dirty="0" smtClean="0">
                <a:solidFill>
                  <a:srgbClr val="3A4972"/>
                </a:solidFill>
              </a:rPr>
              <a:t> </a:t>
            </a:r>
            <a:r>
              <a:rPr lang="es-CL" dirty="0" err="1" smtClean="0">
                <a:solidFill>
                  <a:srgbClr val="3A4972"/>
                </a:solidFill>
              </a:rPr>
              <a:t>reality</a:t>
            </a:r>
            <a:r>
              <a:rPr lang="es-CL" dirty="0" smtClean="0">
                <a:solidFill>
                  <a:srgbClr val="3A4972"/>
                </a:solidFill>
              </a:rPr>
              <a:t> </a:t>
            </a:r>
            <a:r>
              <a:rPr lang="es-CL" dirty="0" err="1" smtClean="0">
                <a:solidFill>
                  <a:srgbClr val="3A4972"/>
                </a:solidFill>
              </a:rPr>
              <a:t>also</a:t>
            </a:r>
            <a:r>
              <a:rPr lang="es-CL" dirty="0" smtClean="0">
                <a:solidFill>
                  <a:srgbClr val="3A4972"/>
                </a:solidFill>
              </a:rPr>
              <a:t> in </a:t>
            </a:r>
            <a:r>
              <a:rPr lang="es-CL" dirty="0" err="1" smtClean="0">
                <a:solidFill>
                  <a:srgbClr val="3A4972"/>
                </a:solidFill>
              </a:rPr>
              <a:t>Latin</a:t>
            </a:r>
            <a:r>
              <a:rPr lang="es-CL" dirty="0" smtClean="0">
                <a:solidFill>
                  <a:srgbClr val="3A4972"/>
                </a:solidFill>
              </a:rPr>
              <a:t> </a:t>
            </a:r>
            <a:r>
              <a:rPr lang="es-CL" dirty="0" err="1" smtClean="0">
                <a:solidFill>
                  <a:srgbClr val="3A4972"/>
                </a:solidFill>
              </a:rPr>
              <a:t>America</a:t>
            </a:r>
            <a:endParaRPr lang="es-CL" dirty="0" smtClean="0">
              <a:solidFill>
                <a:srgbClr val="3A4972"/>
              </a:solidFill>
            </a:endParaRPr>
          </a:p>
          <a:p>
            <a:r>
              <a:rPr lang="es-CL" dirty="0" err="1" smtClean="0">
                <a:solidFill>
                  <a:srgbClr val="3A4972"/>
                </a:solidFill>
              </a:rPr>
              <a:t>Though</a:t>
            </a:r>
            <a:r>
              <a:rPr lang="es-CL" dirty="0" smtClean="0">
                <a:solidFill>
                  <a:srgbClr val="3A4972"/>
                </a:solidFill>
              </a:rPr>
              <a:t>, </a:t>
            </a:r>
            <a:r>
              <a:rPr lang="es-CL" dirty="0" err="1" smtClean="0">
                <a:solidFill>
                  <a:srgbClr val="3A4972"/>
                </a:solidFill>
              </a:rPr>
              <a:t>many</a:t>
            </a:r>
            <a:r>
              <a:rPr lang="es-CL" dirty="0" smtClean="0">
                <a:solidFill>
                  <a:srgbClr val="3A4972"/>
                </a:solidFill>
              </a:rPr>
              <a:t> </a:t>
            </a:r>
            <a:r>
              <a:rPr lang="es-CL" dirty="0" err="1" smtClean="0">
                <a:solidFill>
                  <a:srgbClr val="3A4972"/>
                </a:solidFill>
              </a:rPr>
              <a:t>challenges</a:t>
            </a:r>
            <a:r>
              <a:rPr lang="es-CL" dirty="0" smtClean="0">
                <a:solidFill>
                  <a:srgbClr val="3A4972"/>
                </a:solidFill>
              </a:rPr>
              <a:t> </a:t>
            </a:r>
            <a:r>
              <a:rPr lang="es-CL" dirty="0" err="1" smtClean="0">
                <a:solidFill>
                  <a:srgbClr val="3A4972"/>
                </a:solidFill>
              </a:rPr>
              <a:t>ahead</a:t>
            </a:r>
            <a:r>
              <a:rPr lang="es-CL" dirty="0" smtClean="0">
                <a:solidFill>
                  <a:srgbClr val="3A4972"/>
                </a:solidFill>
              </a:rPr>
              <a:t> :</a:t>
            </a:r>
          </a:p>
          <a:p>
            <a:pPr lvl="1"/>
            <a:r>
              <a:rPr lang="es-CL" dirty="0" smtClean="0">
                <a:solidFill>
                  <a:srgbClr val="3A4972"/>
                </a:solidFill>
              </a:rPr>
              <a:t>  </a:t>
            </a:r>
            <a:r>
              <a:rPr lang="es-CL" dirty="0" err="1" smtClean="0">
                <a:solidFill>
                  <a:srgbClr val="3A4972"/>
                </a:solidFill>
              </a:rPr>
              <a:t>Accounting</a:t>
            </a:r>
            <a:r>
              <a:rPr lang="es-CL" dirty="0" smtClean="0">
                <a:solidFill>
                  <a:srgbClr val="3A4972"/>
                </a:solidFill>
              </a:rPr>
              <a:t> </a:t>
            </a:r>
            <a:r>
              <a:rPr lang="es-CL" dirty="0" err="1" smtClean="0">
                <a:solidFill>
                  <a:srgbClr val="3A4972"/>
                </a:solidFill>
              </a:rPr>
              <a:t>profession</a:t>
            </a:r>
            <a:endParaRPr lang="es-CL" dirty="0" smtClean="0">
              <a:solidFill>
                <a:srgbClr val="3A4972"/>
              </a:solidFill>
            </a:endParaRPr>
          </a:p>
          <a:p>
            <a:pPr lvl="1"/>
            <a:r>
              <a:rPr lang="es-CL" dirty="0" smtClean="0">
                <a:solidFill>
                  <a:srgbClr val="3A4972"/>
                </a:solidFill>
              </a:rPr>
              <a:t>  Stock </a:t>
            </a:r>
            <a:r>
              <a:rPr lang="es-CL" dirty="0" err="1" smtClean="0">
                <a:solidFill>
                  <a:srgbClr val="3A4972"/>
                </a:solidFill>
              </a:rPr>
              <a:t>Exchanges</a:t>
            </a:r>
            <a:endParaRPr lang="es-CL" dirty="0" smtClean="0">
              <a:solidFill>
                <a:srgbClr val="3A4972"/>
              </a:solidFill>
            </a:endParaRPr>
          </a:p>
          <a:p>
            <a:pPr lvl="1"/>
            <a:r>
              <a:rPr lang="es-CL" dirty="0" smtClean="0">
                <a:solidFill>
                  <a:srgbClr val="3A4972"/>
                </a:solidFill>
              </a:rPr>
              <a:t>  </a:t>
            </a:r>
            <a:r>
              <a:rPr lang="es-CL" dirty="0" err="1" smtClean="0">
                <a:solidFill>
                  <a:srgbClr val="3A4972"/>
                </a:solidFill>
              </a:rPr>
              <a:t>Self</a:t>
            </a:r>
            <a:r>
              <a:rPr lang="es-CL" dirty="0" smtClean="0">
                <a:solidFill>
                  <a:srgbClr val="3A4972"/>
                </a:solidFill>
              </a:rPr>
              <a:t> </a:t>
            </a:r>
            <a:r>
              <a:rPr lang="es-CL" dirty="0" err="1" smtClean="0">
                <a:solidFill>
                  <a:srgbClr val="3A4972"/>
                </a:solidFill>
              </a:rPr>
              <a:t>regulation</a:t>
            </a:r>
            <a:r>
              <a:rPr lang="es-CL" dirty="0" smtClean="0">
                <a:solidFill>
                  <a:srgbClr val="3A4972"/>
                </a:solidFill>
              </a:rPr>
              <a:t> vs </a:t>
            </a:r>
            <a:r>
              <a:rPr lang="es-CL" dirty="0" err="1" smtClean="0">
                <a:solidFill>
                  <a:srgbClr val="3A4972"/>
                </a:solidFill>
              </a:rPr>
              <a:t>regulation</a:t>
            </a:r>
            <a:endParaRPr lang="es-CL" dirty="0">
              <a:solidFill>
                <a:srgbClr val="3A4972"/>
              </a:solidFill>
            </a:endParaRPr>
          </a:p>
          <a:p>
            <a:pPr lvl="1"/>
            <a:r>
              <a:rPr lang="es-CL" dirty="0" smtClean="0">
                <a:solidFill>
                  <a:srgbClr val="3A4972"/>
                </a:solidFill>
              </a:rPr>
              <a:t>  Academy and </a:t>
            </a:r>
            <a:r>
              <a:rPr lang="es-CL" dirty="0" err="1" smtClean="0">
                <a:solidFill>
                  <a:srgbClr val="3A4972"/>
                </a:solidFill>
              </a:rPr>
              <a:t>business</a:t>
            </a:r>
            <a:r>
              <a:rPr lang="es-CL" dirty="0" smtClean="0">
                <a:solidFill>
                  <a:srgbClr val="3A4972"/>
                </a:solidFill>
              </a:rPr>
              <a:t> in </a:t>
            </a:r>
            <a:r>
              <a:rPr lang="es-CL" dirty="0" err="1" smtClean="0">
                <a:solidFill>
                  <a:srgbClr val="3A4972"/>
                </a:solidFill>
              </a:rPr>
              <a:t>society</a:t>
            </a:r>
            <a:endParaRPr lang="es-CL" dirty="0">
              <a:solidFill>
                <a:srgbClr val="3A4972"/>
              </a:solidFill>
            </a:endParaRPr>
          </a:p>
          <a:p>
            <a:pPr lvl="1"/>
            <a:r>
              <a:rPr lang="es-CL" dirty="0" smtClean="0">
                <a:solidFill>
                  <a:srgbClr val="3A4972"/>
                </a:solidFill>
              </a:rPr>
              <a:t>  </a:t>
            </a:r>
            <a:r>
              <a:rPr lang="es-CL" dirty="0" err="1" smtClean="0">
                <a:solidFill>
                  <a:srgbClr val="3A4972"/>
                </a:solidFill>
              </a:rPr>
              <a:t>The</a:t>
            </a:r>
            <a:r>
              <a:rPr lang="es-CL" dirty="0" smtClean="0">
                <a:solidFill>
                  <a:srgbClr val="3A4972"/>
                </a:solidFill>
              </a:rPr>
              <a:t> </a:t>
            </a:r>
            <a:r>
              <a:rPr lang="es-CL" dirty="0" err="1" smtClean="0">
                <a:solidFill>
                  <a:srgbClr val="3A4972"/>
                </a:solidFill>
              </a:rPr>
              <a:t>risk</a:t>
            </a:r>
            <a:r>
              <a:rPr lang="es-CL" dirty="0" smtClean="0">
                <a:solidFill>
                  <a:srgbClr val="3A4972"/>
                </a:solidFill>
              </a:rPr>
              <a:t> of </a:t>
            </a:r>
            <a:r>
              <a:rPr lang="es-CL" dirty="0" err="1" smtClean="0">
                <a:solidFill>
                  <a:srgbClr val="3A4972"/>
                </a:solidFill>
              </a:rPr>
              <a:t>trivia</a:t>
            </a:r>
            <a:r>
              <a:rPr lang="es-CL" dirty="0" smtClean="0">
                <a:solidFill>
                  <a:srgbClr val="3A4972"/>
                </a:solidFill>
              </a:rPr>
              <a:t> </a:t>
            </a:r>
          </a:p>
          <a:p>
            <a:pPr lvl="1">
              <a:buNone/>
            </a:pPr>
            <a:endParaRPr lang="es-CL" dirty="0" smtClean="0"/>
          </a:p>
          <a:p>
            <a:pPr lvl="1">
              <a:buNone/>
            </a:pPr>
            <a:endParaRPr lang="es-CL" dirty="0" smtClean="0"/>
          </a:p>
          <a:p>
            <a:pPr lvl="1"/>
            <a:endParaRPr lang="es-C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3781" y="6072206"/>
            <a:ext cx="3530219" cy="579439"/>
          </a:xfrm>
        </p:spPr>
        <p:txBody>
          <a:bodyPr/>
          <a:lstStyle/>
          <a:p>
            <a:pPr algn="l"/>
            <a:r>
              <a:rPr lang="es-AR" sz="1100" dirty="0" err="1" smtClean="0">
                <a:solidFill>
                  <a:schemeClr val="tx1"/>
                </a:solidFill>
              </a:rPr>
              <a:t>Integration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of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financial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and</a:t>
            </a:r>
            <a:r>
              <a:rPr lang="es-AR" sz="1100" dirty="0" smtClean="0">
                <a:solidFill>
                  <a:schemeClr val="tx1"/>
                </a:solidFill>
              </a:rPr>
              <a:t> non-</a:t>
            </a:r>
            <a:r>
              <a:rPr lang="es-AR" sz="1100" dirty="0" err="1" smtClean="0">
                <a:solidFill>
                  <a:schemeClr val="tx1"/>
                </a:solidFill>
              </a:rPr>
              <a:t>financial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reporting</a:t>
            </a:r>
            <a:r>
              <a:rPr lang="es-AR" sz="1100" dirty="0" smtClean="0">
                <a:solidFill>
                  <a:schemeClr val="tx1"/>
                </a:solidFill>
              </a:rPr>
              <a:t>:  </a:t>
            </a:r>
            <a:r>
              <a:rPr lang="es-AR" sz="1100" dirty="0" err="1" smtClean="0">
                <a:solidFill>
                  <a:schemeClr val="tx1"/>
                </a:solidFill>
              </a:rPr>
              <a:t>Overview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and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challenges</a:t>
            </a:r>
            <a:r>
              <a:rPr lang="es-AR" sz="1100" dirty="0" smtClean="0">
                <a:solidFill>
                  <a:schemeClr val="tx1"/>
                </a:solidFill>
              </a:rPr>
              <a:t> in </a:t>
            </a:r>
            <a:r>
              <a:rPr lang="es-AR" sz="1100" dirty="0" err="1" smtClean="0">
                <a:solidFill>
                  <a:schemeClr val="tx1"/>
                </a:solidFill>
              </a:rPr>
              <a:t>Latin</a:t>
            </a:r>
            <a:r>
              <a:rPr lang="es-AR" sz="1100" dirty="0" smtClean="0">
                <a:solidFill>
                  <a:schemeClr val="tx1"/>
                </a:solidFill>
              </a:rPr>
              <a:t> America</a:t>
            </a:r>
          </a:p>
          <a:p>
            <a:pPr algn="l"/>
            <a:r>
              <a:rPr lang="es-AR" sz="1100" dirty="0" smtClean="0">
                <a:solidFill>
                  <a:schemeClr val="tx1"/>
                </a:solidFill>
              </a:rPr>
              <a:t>Sao Paulo, May 12, 2010</a:t>
            </a:r>
            <a:endParaRPr lang="es-CL" sz="1100" dirty="0">
              <a:solidFill>
                <a:schemeClr val="tx1"/>
              </a:solidFill>
            </a:endParaRPr>
          </a:p>
        </p:txBody>
      </p:sp>
      <p:pic>
        <p:nvPicPr>
          <p:cNvPr id="7" name="Picture 6" descr="PwCsmall-MENOS 7 cms.wm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1472" y="6286520"/>
            <a:ext cx="2357454" cy="263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>
                <a:solidFill>
                  <a:srgbClr val="002060"/>
                </a:solidFill>
              </a:rPr>
              <a:t>Ready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for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the</a:t>
            </a:r>
            <a:r>
              <a:rPr lang="es-CL" dirty="0" smtClean="0">
                <a:solidFill>
                  <a:srgbClr val="002060"/>
                </a:solidFill>
              </a:rPr>
              <a:t> dialogue …</a:t>
            </a:r>
            <a:br>
              <a:rPr lang="es-CL" dirty="0" smtClean="0">
                <a:solidFill>
                  <a:srgbClr val="002060"/>
                </a:solidFill>
              </a:rPr>
            </a:b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>
                <a:solidFill>
                  <a:srgbClr val="002060"/>
                </a:solidFill>
              </a:rPr>
              <a:t>T</a:t>
            </a:r>
            <a:r>
              <a:rPr lang="es-CL" dirty="0" err="1" smtClean="0">
                <a:solidFill>
                  <a:srgbClr val="002060"/>
                </a:solidFill>
              </a:rPr>
              <a:t>hank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r>
              <a:rPr lang="es-CL" dirty="0" err="1" smtClean="0">
                <a:solidFill>
                  <a:srgbClr val="002060"/>
                </a:solidFill>
              </a:rPr>
              <a:t>you</a:t>
            </a:r>
            <a:r>
              <a:rPr lang="es-CL" dirty="0" smtClean="0">
                <a:solidFill>
                  <a:srgbClr val="002060"/>
                </a:solidFill>
              </a:rPr>
              <a:t> !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pPr>
              <a:buNone/>
            </a:pPr>
            <a:endParaRPr lang="es-CL" dirty="0"/>
          </a:p>
          <a:p>
            <a:r>
              <a:rPr lang="es-CL" dirty="0" smtClean="0">
                <a:hlinkClick r:id="rId2"/>
              </a:rPr>
              <a:t>luis.perera@cl.pwc.com</a:t>
            </a:r>
            <a:endParaRPr lang="es-CL" dirty="0" smtClean="0"/>
          </a:p>
          <a:p>
            <a:pPr>
              <a:buNone/>
            </a:pPr>
            <a:endParaRPr lang="es-CL" dirty="0"/>
          </a:p>
        </p:txBody>
      </p:sp>
      <p:pic>
        <p:nvPicPr>
          <p:cNvPr id="6" name="Picture 5" descr="PwCsmall-MENOS 7 cms.wm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1472" y="6286520"/>
            <a:ext cx="2357454" cy="263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3781" y="6072206"/>
            <a:ext cx="3530219" cy="579439"/>
          </a:xfrm>
        </p:spPr>
        <p:txBody>
          <a:bodyPr/>
          <a:lstStyle/>
          <a:p>
            <a:pPr algn="l"/>
            <a:r>
              <a:rPr lang="es-AR" sz="1100" dirty="0" err="1" smtClean="0">
                <a:solidFill>
                  <a:schemeClr val="tx1"/>
                </a:solidFill>
              </a:rPr>
              <a:t>Integration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of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financial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and</a:t>
            </a:r>
            <a:r>
              <a:rPr lang="es-AR" sz="1100" dirty="0" smtClean="0">
                <a:solidFill>
                  <a:schemeClr val="tx1"/>
                </a:solidFill>
              </a:rPr>
              <a:t> non-</a:t>
            </a:r>
            <a:r>
              <a:rPr lang="es-AR" sz="1100" dirty="0" err="1" smtClean="0">
                <a:solidFill>
                  <a:schemeClr val="tx1"/>
                </a:solidFill>
              </a:rPr>
              <a:t>financial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reporting</a:t>
            </a:r>
            <a:r>
              <a:rPr lang="es-AR" sz="1100" dirty="0" smtClean="0">
                <a:solidFill>
                  <a:schemeClr val="tx1"/>
                </a:solidFill>
              </a:rPr>
              <a:t>:  </a:t>
            </a:r>
            <a:r>
              <a:rPr lang="es-AR" sz="1100" dirty="0" err="1" smtClean="0">
                <a:solidFill>
                  <a:schemeClr val="tx1"/>
                </a:solidFill>
              </a:rPr>
              <a:t>Overview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and</a:t>
            </a:r>
            <a:r>
              <a:rPr lang="es-AR" sz="1100" dirty="0" smtClean="0">
                <a:solidFill>
                  <a:schemeClr val="tx1"/>
                </a:solidFill>
              </a:rPr>
              <a:t> </a:t>
            </a:r>
            <a:r>
              <a:rPr lang="es-AR" sz="1100" dirty="0" err="1" smtClean="0">
                <a:solidFill>
                  <a:schemeClr val="tx1"/>
                </a:solidFill>
              </a:rPr>
              <a:t>challenges</a:t>
            </a:r>
            <a:r>
              <a:rPr lang="es-AR" sz="1100" dirty="0" smtClean="0">
                <a:solidFill>
                  <a:schemeClr val="tx1"/>
                </a:solidFill>
              </a:rPr>
              <a:t> in </a:t>
            </a:r>
            <a:r>
              <a:rPr lang="es-AR" sz="1100" dirty="0" err="1" smtClean="0">
                <a:solidFill>
                  <a:schemeClr val="tx1"/>
                </a:solidFill>
              </a:rPr>
              <a:t>Latin</a:t>
            </a:r>
            <a:r>
              <a:rPr lang="es-AR" sz="1100" dirty="0" smtClean="0">
                <a:solidFill>
                  <a:schemeClr val="tx1"/>
                </a:solidFill>
              </a:rPr>
              <a:t> America</a:t>
            </a:r>
          </a:p>
          <a:p>
            <a:pPr algn="l"/>
            <a:r>
              <a:rPr lang="es-AR" sz="1100" dirty="0" smtClean="0">
                <a:solidFill>
                  <a:schemeClr val="tx1"/>
                </a:solidFill>
              </a:rPr>
              <a:t>Sao Paulo, May 12, 2010</a:t>
            </a:r>
            <a:endParaRPr lang="es-CL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191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Integration of financial and non-financial reporting:  Overview and challenges in Latin America  Luis R. Perera Aldama PricewaterhouseCoopers Chile  </vt:lpstr>
      <vt:lpstr>Where we are   Just for few or just before the dawn ?</vt:lpstr>
      <vt:lpstr>Where we go</vt:lpstr>
      <vt:lpstr>Ready for the dialogue …  Thank you !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of financial and non-financial reporting: Overview and challenges in Latin America. </dc:title>
  <dc:creator>PwC</dc:creator>
  <cp:lastModifiedBy>ecastrom</cp:lastModifiedBy>
  <cp:revision>19</cp:revision>
  <dcterms:created xsi:type="dcterms:W3CDTF">2010-05-10T12:34:00Z</dcterms:created>
  <dcterms:modified xsi:type="dcterms:W3CDTF">2010-05-10T22:56:25Z</dcterms:modified>
</cp:coreProperties>
</file>